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30"/>
  </p:notesMasterIdLst>
  <p:sldIdLst>
    <p:sldId id="256" r:id="rId5"/>
    <p:sldId id="271" r:id="rId6"/>
    <p:sldId id="268" r:id="rId7"/>
    <p:sldId id="267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7420" autoAdjust="0"/>
  </p:normalViewPr>
  <p:slideViewPr>
    <p:cSldViewPr showGuides="1">
      <p:cViewPr varScale="1">
        <p:scale>
          <a:sx n="99" d="100"/>
          <a:sy n="99" d="100"/>
        </p:scale>
        <p:origin x="-33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10/19/2015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1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9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s.uiuc.edu/Research/namd/2.9/u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in multi-body </a:t>
            </a:r>
            <a:r>
              <a:rPr lang="en-US" dirty="0" smtClean="0"/>
              <a:t>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  <a:blipFill rotWithShape="1">
                <a:blip r:embed="rId2"/>
                <a:stretch>
                  <a:fillRect t="-4500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1-body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nteraction with external fields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, boundaries)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Positional restrains on atomic coordinates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2-body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“Covalent”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E</a:t>
                </a:r>
                <a:r>
                  <a:rPr lang="en-US" dirty="0" smtClean="0"/>
                  <a:t>lectrostatics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Van der Waals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3-body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A</a:t>
                </a:r>
                <a:r>
                  <a:rPr lang="en-US" dirty="0" smtClean="0"/>
                  <a:t>ngle bonds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4-body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Dihedral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mproper torsions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blipFill rotWithShape="1">
                <a:blip r:embed="rId3"/>
                <a:stretch>
                  <a:fillRect l="-760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4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2-body: “covalent” bond</a:t>
            </a:r>
            <a:endParaRPr lang="en-US" dirty="0"/>
          </a:p>
        </p:txBody>
      </p:sp>
      <p:pic>
        <p:nvPicPr>
          <p:cNvPr id="4" name="Picture 3" descr="bond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97"/>
          <a:stretch/>
        </p:blipFill>
        <p:spPr bwMode="auto">
          <a:xfrm>
            <a:off x="304800" y="4900188"/>
            <a:ext cx="8672512" cy="11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Harmonic potential 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Appropriate for T &lt;&lt; </a:t>
                </a:r>
                <a:r>
                  <a:rPr lang="en-US" dirty="0" err="1" smtClean="0"/>
                  <a:t>T</a:t>
                </a:r>
                <a:r>
                  <a:rPr lang="en-US" sz="2400" baseline="-25000" dirty="0" err="1" smtClean="0"/>
                  <a:t>dissac</a:t>
                </a:r>
                <a:r>
                  <a:rPr lang="en-US" sz="2400" baseline="-25000" dirty="0" smtClean="0"/>
                  <a:t>.</a:t>
                </a:r>
                <a:r>
                  <a:rPr lang="en-US" dirty="0" smtClean="0"/>
                  <a:t>(&gt;&gt;300K)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  <a:blipFill rotWithShape="1">
                <a:blip r:embed="rId3"/>
                <a:stretch>
                  <a:fillRect l="-1261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685800"/>
            <a:ext cx="4206875" cy="38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28600" y="2968354"/>
            <a:ext cx="4419600" cy="1375046"/>
            <a:chOff x="152400" y="2739754"/>
            <a:chExt cx="4419600" cy="1375046"/>
          </a:xfrm>
        </p:grpSpPr>
        <p:sp>
          <p:nvSpPr>
            <p:cNvPr id="30" name="Double Bracket 29"/>
            <p:cNvSpPr/>
            <p:nvPr/>
          </p:nvSpPr>
          <p:spPr>
            <a:xfrm>
              <a:off x="152400" y="2739754"/>
              <a:ext cx="4356414" cy="1375046"/>
            </a:xfrm>
            <a:prstGeom prst="bracketPair">
              <a:avLst>
                <a:gd name="adj" fmla="val 975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9587" y="3011168"/>
              <a:ext cx="436241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For T &lt;&lt; </a:t>
              </a:r>
              <a:r>
                <a:rPr lang="en-US" dirty="0" err="1" smtClean="0"/>
                <a:t>T</a:t>
              </a:r>
              <a:r>
                <a:rPr lang="en-US" sz="2400" baseline="-25000" dirty="0" err="1" smtClean="0"/>
                <a:t>dissac</a:t>
              </a:r>
              <a:r>
                <a:rPr lang="en-US" sz="2400" baseline="-25000" dirty="0" smtClean="0"/>
                <a:t> </a:t>
              </a:r>
              <a:r>
                <a:rPr lang="en-US" dirty="0" smtClean="0"/>
                <a:t>use the Morse potential</a:t>
              </a:r>
              <a:r>
                <a:rPr lang="en-US" dirty="0"/>
                <a:t>:</a:t>
              </a:r>
              <a:endParaRPr lang="en-US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/>
          <p:cNvSpPr/>
          <p:nvPr/>
        </p:nvSpPr>
        <p:spPr>
          <a:xfrm>
            <a:off x="228600" y="456855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3528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91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08267" y="6090719"/>
            <a:ext cx="15055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(Kcal/molÅ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40" name="Oval 39"/>
          <p:cNvSpPr/>
          <p:nvPr/>
        </p:nvSpPr>
        <p:spPr>
          <a:xfrm>
            <a:off x="1295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</a:t>
            </a:r>
            <a:r>
              <a:rPr lang="en-US" dirty="0" smtClean="0"/>
              <a:t>: Electrostatics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harge1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6678" r="57444" b="15508"/>
          <a:stretch/>
        </p:blipFill>
        <p:spPr>
          <a:xfrm>
            <a:off x="5638800" y="637394"/>
            <a:ext cx="2378080" cy="1983378"/>
          </a:xfrm>
        </p:spPr>
      </p:pic>
      <p:sp>
        <p:nvSpPr>
          <p:cNvPr id="8" name="Rectangle 7"/>
          <p:cNvSpPr/>
          <p:nvPr/>
        </p:nvSpPr>
        <p:spPr>
          <a:xfrm>
            <a:off x="1209749" y="2553968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 smtClean="0"/>
                  <a:t> are fractional valence charges</a:t>
                </a:r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Long range interaction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blipFill rotWithShape="1">
                <a:blip r:embed="rId4"/>
                <a:stretch>
                  <a:fillRect l="-927" t="-6383" r="-13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38595" y="3220978"/>
            <a:ext cx="4790094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Models can get more complicated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5181600" y="2973254"/>
            <a:ext cx="3352800" cy="2590800"/>
            <a:chOff x="5334000" y="3352800"/>
            <a:chExt cx="3352800" cy="2590800"/>
          </a:xfrm>
        </p:grpSpPr>
        <p:pic>
          <p:nvPicPr>
            <p:cNvPr id="14" name="Picture 3" descr="dipoleinddipo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960370"/>
              <a:ext cx="1714500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dirty="0"/>
                    <a:t>fluctuating charges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590" t="-6061" r="-15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ounded Rectangle 15"/>
            <p:cNvSpPr/>
            <p:nvPr/>
          </p:nvSpPr>
          <p:spPr>
            <a:xfrm>
              <a:off x="5334000" y="3352800"/>
              <a:ext cx="3200400" cy="25908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86400" y="5492319"/>
              <a:ext cx="3200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/>
                <a:t>Computationally </a:t>
              </a:r>
              <a:r>
                <a:rPr lang="en-US" dirty="0" smtClean="0">
                  <a:solidFill>
                    <a:srgbClr val="FF0000"/>
                  </a:solidFill>
                </a:rPr>
                <a:t>expensive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8200" y="3810000"/>
            <a:ext cx="3214421" cy="2133600"/>
            <a:chOff x="838200" y="3810000"/>
            <a:chExt cx="3214421" cy="2133600"/>
          </a:xfrm>
        </p:grpSpPr>
        <p:sp>
          <p:nvSpPr>
            <p:cNvPr id="18" name="Rounded Rectangle 17"/>
            <p:cNvSpPr/>
            <p:nvPr/>
          </p:nvSpPr>
          <p:spPr>
            <a:xfrm>
              <a:off x="845210" y="3810000"/>
              <a:ext cx="3200400" cy="21336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2"/>
                    </a:buClr>
                  </a:pPr>
                  <a:r>
                    <a:rPr lang="en-US" sz="2000" dirty="0"/>
                    <a:t>Linear </a:t>
                  </a:r>
                  <a:r>
                    <a:rPr lang="en-US" sz="2000" dirty="0" smtClean="0"/>
                    <a:t>response with constant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</a:rPr>
                        <m:t>𝜀</m:t>
                      </m:r>
                    </m:oMath>
                  </a14:m>
                  <a:r>
                    <a:rPr lang="en-US" dirty="0"/>
                    <a:t> </a:t>
                  </a:r>
                  <a:endParaRPr lang="en-US" dirty="0" smtClean="0"/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Model screening</a:t>
                  </a:r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Computationally cheap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0" y="2769556"/>
            <a:ext cx="9144000" cy="3321327"/>
            <a:chOff x="0" y="2769556"/>
            <a:chExt cx="9144000" cy="3321327"/>
          </a:xfrm>
        </p:grpSpPr>
        <p:sp>
          <p:nvSpPr>
            <p:cNvPr id="43" name="Rectangle 42"/>
            <p:cNvSpPr/>
            <p:nvPr/>
          </p:nvSpPr>
          <p:spPr>
            <a:xfrm>
              <a:off x="0" y="3048000"/>
              <a:ext cx="9144000" cy="304288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05400" y="2769556"/>
              <a:ext cx="4038600" cy="27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2-body: </a:t>
            </a:r>
            <a:r>
              <a:rPr lang="nl-NL" dirty="0" smtClean="0"/>
              <a:t>Van </a:t>
            </a:r>
            <a:r>
              <a:rPr lang="nl-NL" dirty="0"/>
              <a:t>der </a:t>
            </a:r>
            <a:r>
              <a:rPr lang="nl-NL" dirty="0" smtClean="0"/>
              <a:t>Waals</a:t>
            </a:r>
            <a:endParaRPr lang="en-US" dirty="0"/>
          </a:p>
        </p:txBody>
      </p:sp>
      <p:pic>
        <p:nvPicPr>
          <p:cNvPr id="4" name="Picture 3" descr="vdw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52665"/>
          <a:stretch/>
        </p:blipFill>
        <p:spPr bwMode="auto">
          <a:xfrm>
            <a:off x="15240" y="5181600"/>
            <a:ext cx="9052560" cy="79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6200" y="472440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69992" y="4191000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2009" y="1905000"/>
            <a:ext cx="5161991" cy="2419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12-term </a:t>
            </a:r>
            <a:r>
              <a:rPr lang="en-US" dirty="0" smtClean="0">
                <a:sym typeface="Wingdings" panose="05000000000000000000" pitchFamily="2" charset="2"/>
              </a:rPr>
              <a:t> electron cloud overlap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6-term </a:t>
            </a:r>
            <a:r>
              <a:rPr lang="en-US" dirty="0" smtClean="0">
                <a:sym typeface="Wingdings" panose="05000000000000000000" pitchFamily="2" charset="2"/>
              </a:rPr>
              <a:t> fluctuating dipole-dipole interactions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short-range 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84064" y="1756349"/>
            <a:ext cx="3967357" cy="3025214"/>
            <a:chOff x="5084064" y="1756349"/>
            <a:chExt cx="3967357" cy="3025214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756349"/>
              <a:ext cx="3565021" cy="282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  <m:r>
                          <a:rPr lang="en-US" sz="1600" b="0" i="0" smtClean="0">
                            <a:latin typeface="Cambria Math"/>
                          </a:rPr>
                          <m:t>/(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6248400" y="4288536"/>
              <a:ext cx="609600" cy="228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5" t="89587" r="53825" b="5207"/>
            <a:stretch/>
          </p:blipFill>
          <p:spPr bwMode="auto">
            <a:xfrm>
              <a:off x="6504384" y="4288536"/>
              <a:ext cx="48816" cy="14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90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3-body: “angle bending”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7527" y="4560332"/>
            <a:ext cx="9036473" cy="1219200"/>
            <a:chOff x="107527" y="4953000"/>
            <a:chExt cx="9036473" cy="1219200"/>
          </a:xfrm>
        </p:grpSpPr>
        <p:pic>
          <p:nvPicPr>
            <p:cNvPr id="4" name="Picture 3" descr="anglepa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" b="81369"/>
            <a:stretch/>
          </p:blipFill>
          <p:spPr bwMode="auto">
            <a:xfrm>
              <a:off x="107527" y="5038928"/>
              <a:ext cx="9036473" cy="113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514600" y="4953000"/>
              <a:ext cx="228600" cy="152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44538" y="435864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Harmonic potential</a:t>
                </a:r>
                <a:r>
                  <a:rPr lang="en-US" dirty="0"/>
                  <a:t>:-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2004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𝐼𝐽𝐾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Compare fluctuations to 2-body potential:</a:t>
                </a:r>
              </a:p>
              <a:p>
                <a:pPr lvl="1" algn="ctr">
                  <a:buClr>
                    <a:schemeClr val="tx2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𝐼𝐽𝐾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den>
                    </m:f>
                    <m:r>
                      <a:rPr lang="en-US" sz="2400" b="1" i="0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dirty="0" smtClean="0"/>
                  <a:t>2 (“softer” potential)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  <a:blipFill rotWithShape="1">
                <a:blip r:embed="rId4"/>
                <a:stretch>
                  <a:fillRect l="-863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295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528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86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3863" y="5855732"/>
            <a:ext cx="1223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</a:t>
            </a:r>
            <a:r>
              <a:rPr lang="en-US" dirty="0" err="1" smtClean="0"/>
              <a:t>mol</a:t>
            </a:r>
            <a:r>
              <a:rPr lang="en-US" dirty="0" smtClean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67400" y="1370462"/>
            <a:ext cx="3048000" cy="1870579"/>
            <a:chOff x="5718076" y="1370462"/>
            <a:chExt cx="3048000" cy="1870579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9" t="12491" r="11656" b="10968"/>
            <a:stretch/>
          </p:blipFill>
          <p:spPr bwMode="auto">
            <a:xfrm>
              <a:off x="5718076" y="1370462"/>
              <a:ext cx="3048000" cy="18705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𝑱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𝑲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Arc 22"/>
          <p:cNvSpPr/>
          <p:nvPr/>
        </p:nvSpPr>
        <p:spPr>
          <a:xfrm flipH="1" flipV="1">
            <a:off x="5829786" y="2404872"/>
            <a:ext cx="831075" cy="914400"/>
          </a:xfrm>
          <a:prstGeom prst="arc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  <a:blipFill rotWithShape="1"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0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4-body: dihedral torsion</a:t>
            </a:r>
            <a:endParaRPr lang="en-US" dirty="0"/>
          </a:p>
        </p:txBody>
      </p:sp>
      <p:pic>
        <p:nvPicPr>
          <p:cNvPr id="4" name="Picture 3" descr="torsion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83"/>
          <a:stretch/>
        </p:blipFill>
        <p:spPr bwMode="auto">
          <a:xfrm>
            <a:off x="169322" y="5181600"/>
            <a:ext cx="874607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27" y="488846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𝑐𝑜𝑠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𝜸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bio.bmt.tue.nl/pumma/uploads/Theory/dihed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04" y="0"/>
            <a:ext cx="34786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239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307975" y="-12715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6488" y="2590948"/>
                <a:ext cx="1839863" cy="133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prstClr val="black"/>
                    </a:solidFill>
                  </a:rPr>
                  <a:t>Example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prstClr val="black"/>
                    </a:solidFill>
                  </a:rPr>
                  <a:t>ethane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=3,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=0</a:t>
                </a:r>
                <a:r>
                  <a:rPr lang="en-US" baseline="30000" dirty="0" smtClean="0">
                    <a:solidFill>
                      <a:prstClr val="black"/>
                    </a:solidFill>
                  </a:rPr>
                  <a:t>o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=9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8" y="2590948"/>
                <a:ext cx="1839863" cy="1338828"/>
              </a:xfrm>
              <a:prstGeom prst="rect">
                <a:avLst/>
              </a:prstGeom>
              <a:blipFill rotWithShape="1">
                <a:blip r:embed="rId5"/>
                <a:stretch>
                  <a:fillRect l="-2326" r="-1993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4843891" y="2590948"/>
            <a:ext cx="4158062" cy="2293761"/>
            <a:chOff x="3733800" y="2362200"/>
            <a:chExt cx="4158062" cy="2293761"/>
          </a:xfrm>
        </p:grpSpPr>
        <p:grpSp>
          <p:nvGrpSpPr>
            <p:cNvPr id="14" name="Group 13"/>
            <p:cNvGrpSpPr/>
            <p:nvPr/>
          </p:nvGrpSpPr>
          <p:grpSpPr>
            <a:xfrm>
              <a:off x="3733800" y="2362200"/>
              <a:ext cx="4158062" cy="2051234"/>
              <a:chOff x="208547" y="2438400"/>
              <a:chExt cx="4158062" cy="2051234"/>
            </a:xfrm>
          </p:grpSpPr>
          <p:pic>
            <p:nvPicPr>
              <p:cNvPr id="10" name="Picture 11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2" t="13265" r="31094" b="10624"/>
              <a:stretch/>
            </p:blipFill>
            <p:spPr bwMode="auto">
              <a:xfrm>
                <a:off x="284747" y="2807732"/>
                <a:ext cx="4081862" cy="1681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208547" y="2438400"/>
                    <a:ext cx="4690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547" y="2438400"/>
                    <a:ext cx="469039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460632" y="4267200"/>
                  <a:ext cx="780598" cy="3887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𝐼𝐽𝐾𝐿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632" y="4267200"/>
                  <a:ext cx="780598" cy="38876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1676400" y="2655480"/>
            <a:ext cx="2930068" cy="2004388"/>
            <a:chOff x="439294" y="2209800"/>
            <a:chExt cx="2930068" cy="2004388"/>
          </a:xfrm>
        </p:grpSpPr>
        <p:pic>
          <p:nvPicPr>
            <p:cNvPr id="1032" name="Picture 8" descr="http://chemistryhsc2012.wikispaces.com/file/view/ethane.png/287114022/403x312/ethan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" y="2209800"/>
              <a:ext cx="2589000" cy="200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439294" y="2486509"/>
              <a:ext cx="2684906" cy="1624149"/>
              <a:chOff x="439294" y="2486509"/>
              <a:chExt cx="2684906" cy="162414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39294" y="3769026"/>
                <a:ext cx="1864614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9 isomeric paths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1706630" y="2546866"/>
                <a:ext cx="91941" cy="424934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1706630" y="2971800"/>
                <a:ext cx="884170" cy="228600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2544829" y="3200400"/>
                <a:ext cx="22986" cy="609600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1798571" y="2486509"/>
                <a:ext cx="51573" cy="485291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1804174" y="2969348"/>
                <a:ext cx="862826" cy="154852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2667001" y="2514600"/>
                <a:ext cx="380999" cy="60960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371601" y="3046774"/>
                <a:ext cx="304799" cy="54962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676400" y="3047934"/>
                <a:ext cx="990600" cy="22866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667001" y="3276601"/>
                <a:ext cx="457199" cy="3047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-29639" y="2587041"/>
            <a:ext cx="9144000" cy="229766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0840" y="1410968"/>
            <a:ext cx="38779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localized jump-diffusion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0" y="1771113"/>
            <a:ext cx="440808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Accounts for most of the configurational entropy of molecules</a:t>
            </a:r>
          </a:p>
        </p:txBody>
      </p:sp>
    </p:spTree>
    <p:extLst>
      <p:ext uri="{BB962C8B-B14F-4D97-AF65-F5344CB8AC3E}">
        <p14:creationId xmlns:p14="http://schemas.microsoft.com/office/powerpoint/2010/main" val="3911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1000" y="2908300"/>
            <a:ext cx="2362200" cy="1511300"/>
            <a:chOff x="304800" y="2667000"/>
            <a:chExt cx="2362200" cy="1511300"/>
          </a:xfrm>
        </p:grpSpPr>
        <p:pic>
          <p:nvPicPr>
            <p:cNvPr id="6" name="Picture 5" descr="amid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67000"/>
              <a:ext cx="23622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609599" y="2881497"/>
              <a:ext cx="1234941" cy="8523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://cbio.bmt.tue.nl/pumma/uploads/Theory/impro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58" y="0"/>
            <a:ext cx="3680042" cy="2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4-body: </a:t>
            </a:r>
            <a:r>
              <a:rPr lang="en-US" dirty="0" smtClean="0"/>
              <a:t>improper torsions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7527" y="4724400"/>
            <a:ext cx="8938473" cy="1371600"/>
            <a:chOff x="107527" y="4800600"/>
            <a:chExt cx="8938473" cy="1371600"/>
          </a:xfrm>
        </p:grpSpPr>
        <p:pic>
          <p:nvPicPr>
            <p:cNvPr id="4" name="Picture 3" descr="improperpar-fix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35" b="49298"/>
            <a:stretch/>
          </p:blipFill>
          <p:spPr bwMode="auto">
            <a:xfrm>
              <a:off x="107527" y="5181600"/>
              <a:ext cx="8938473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07527" y="4800600"/>
              <a:ext cx="3474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prstClr val="black"/>
                  </a:solidFill>
                </a:rPr>
                <a:t>Example of parameterization: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𝐼𝐽𝐾𝐿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𝜸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20840" y="1410968"/>
            <a:ext cx="32111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</a:t>
            </a:r>
            <a:r>
              <a:rPr lang="en-US" b="1" dirty="0" smtClean="0"/>
              <a:t> localized diffusion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791968"/>
            <a:ext cx="5181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Enforces planarity.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Arial" pitchFamily="34" charset="0"/>
                <a:ea typeface="宋体"/>
                <a:cs typeface="Arial" pitchFamily="34" charset="0"/>
              </a:rPr>
              <a:t>Planar groups 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such as sp</a:t>
            </a:r>
            <a:r>
              <a:rPr lang="en-US" altLang="zh-CN" baseline="30000" dirty="0">
                <a:latin typeface="Arial" pitchFamily="34" charset="0"/>
                <a:ea typeface="宋体"/>
                <a:cs typeface="Arial" pitchFamily="34" charset="0"/>
              </a:rPr>
              <a:t>2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 hybridized carbons in carbonyl groups and in aromatic rings</a:t>
            </a:r>
            <a:endParaRPr lang="en-US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2743200" y="2627585"/>
            <a:ext cx="2971800" cy="1639615"/>
            <a:chOff x="2743200" y="2627585"/>
            <a:chExt cx="2971800" cy="1639615"/>
          </a:xfrm>
        </p:grpSpPr>
        <p:pic>
          <p:nvPicPr>
            <p:cNvPr id="2052" name="Picture 4" descr="Skeletal formul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627585"/>
              <a:ext cx="2971800" cy="16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/>
            <p:cNvSpPr/>
            <p:nvPr/>
          </p:nvSpPr>
          <p:spPr>
            <a:xfrm rot="3431865">
              <a:off x="3101895" y="2970858"/>
              <a:ext cx="1066799" cy="107247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8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609600"/>
            <a:ext cx="8686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2-body (bonds), 3-body (angle) and 4-body (torsions) potentials terms implicitly include electrostatics (</a:t>
            </a:r>
            <a:r>
              <a:rPr lang="en-US" i="1" dirty="0" smtClean="0"/>
              <a:t>El</a:t>
            </a:r>
            <a:r>
              <a:rPr lang="en-US" dirty="0" smtClean="0"/>
              <a:t>) and Van der Walls (</a:t>
            </a:r>
            <a:r>
              <a:rPr lang="en-US" i="1" dirty="0" err="1" smtClean="0"/>
              <a:t>VdW</a:t>
            </a:r>
            <a:r>
              <a:rPr lang="en-US" dirty="0" smtClean="0"/>
              <a:t>) interactions.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>
                <a:sym typeface="Wingdings" panose="05000000000000000000" pitchFamily="2" charset="2"/>
              </a:rPr>
              <a:t>E</a:t>
            </a:r>
            <a:r>
              <a:rPr lang="en-US" dirty="0" smtClean="0">
                <a:sym typeface="Wingdings" panose="05000000000000000000" pitchFamily="2" charset="2"/>
              </a:rPr>
              <a:t>xclude calculation of </a:t>
            </a:r>
            <a:r>
              <a:rPr lang="en-US" i="1" dirty="0" smtClean="0">
                <a:sym typeface="Wingdings" panose="05000000000000000000" pitchFamily="2" charset="2"/>
              </a:rPr>
              <a:t>El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err="1" smtClean="0">
                <a:sym typeface="Wingdings" panose="05000000000000000000" pitchFamily="2" charset="2"/>
              </a:rPr>
              <a:t>VdW</a:t>
            </a:r>
            <a:r>
              <a:rPr lang="en-US" dirty="0" smtClean="0">
                <a:sym typeface="Wingdings" panose="05000000000000000000" pitchFamily="2" charset="2"/>
              </a:rPr>
              <a:t> interactions</a:t>
            </a:r>
          </a:p>
          <a:p>
            <a:pPr marL="736600"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sym typeface="Wingdings" panose="05000000000000000000" pitchFamily="2" charset="2"/>
              </a:rPr>
              <a:t> for 1-2 and 1-3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Partially exclude El and </a:t>
            </a:r>
            <a:r>
              <a:rPr lang="en-US" dirty="0" err="1" smtClean="0">
                <a:sym typeface="Wingdings" panose="05000000000000000000" pitchFamily="2" charset="2"/>
              </a:rPr>
              <a:t>VdW</a:t>
            </a:r>
            <a:r>
              <a:rPr lang="en-US" dirty="0" smtClean="0">
                <a:sym typeface="Wingdings" panose="05000000000000000000" pitchFamily="2" charset="2"/>
              </a:rPr>
              <a:t> interactions</a:t>
            </a:r>
          </a:p>
          <a:p>
            <a:pPr marL="736600"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sym typeface="Wingdings" panose="05000000000000000000" pitchFamily="2" charset="2"/>
              </a:rPr>
              <a:t>for 1-4.</a:t>
            </a:r>
          </a:p>
          <a:p>
            <a:pPr marL="10223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altLang="en-US" dirty="0" err="1" smtClean="0"/>
              <a:t>VdW</a:t>
            </a:r>
            <a:r>
              <a:rPr lang="en-US" altLang="en-US" dirty="0" smtClean="0"/>
              <a:t> scaled by a factor of </a:t>
            </a:r>
            <a:r>
              <a:rPr lang="en-US" altLang="en-US" b="1" dirty="0" smtClean="0"/>
              <a:t>0.5</a:t>
            </a:r>
          </a:p>
          <a:p>
            <a:pPr marL="10223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altLang="en-US" dirty="0" smtClean="0"/>
              <a:t>El scaled by a factor of </a:t>
            </a:r>
            <a:r>
              <a:rPr lang="en-US" altLang="en-US" b="1" dirty="0" smtClean="0"/>
              <a:t>0.83</a:t>
            </a:r>
            <a:endParaRPr lang="en-US" b="1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5372101" y="1905000"/>
            <a:ext cx="3543299" cy="2743200"/>
            <a:chOff x="5372101" y="1905000"/>
            <a:chExt cx="3543299" cy="2743200"/>
          </a:xfrm>
        </p:grpSpPr>
        <p:pic>
          <p:nvPicPr>
            <p:cNvPr id="6" name="Picture 8" descr="http://chemistryhsc2012.wikispaces.com/file/view/ethane.png/287114022/403x312/etha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01" y="1905000"/>
              <a:ext cx="3543299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6071616" y="3557016"/>
              <a:ext cx="313944" cy="381000"/>
              <a:chOff x="-694944" y="3844496"/>
              <a:chExt cx="313944" cy="381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477000" y="2743200"/>
              <a:ext cx="313944" cy="381000"/>
              <a:chOff x="-694944" y="3844496"/>
              <a:chExt cx="313944" cy="3810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2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726680" y="3086100"/>
              <a:ext cx="313944" cy="381000"/>
              <a:chOff x="-694944" y="3844496"/>
              <a:chExt cx="313944" cy="3810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3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598664" y="3958796"/>
              <a:ext cx="313944" cy="381000"/>
              <a:chOff x="-694944" y="3844496"/>
              <a:chExt cx="313944" cy="3810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87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258532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NAMD</a:t>
            </a: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ot (just) </a:t>
            </a:r>
            <a:r>
              <a:rPr lang="en-US" i="1" dirty="0"/>
              <a:t>A</a:t>
            </a:r>
            <a:r>
              <a:rPr lang="en-US" dirty="0"/>
              <a:t>nother </a:t>
            </a:r>
            <a:r>
              <a:rPr lang="en-US" i="1" dirty="0"/>
              <a:t>M</a:t>
            </a:r>
            <a:r>
              <a:rPr lang="en-US" dirty="0"/>
              <a:t>olecular </a:t>
            </a:r>
            <a:r>
              <a:rPr lang="en-US" i="1" dirty="0" smtClean="0"/>
              <a:t>D</a:t>
            </a:r>
            <a:r>
              <a:rPr lang="en-US" dirty="0" smtClean="0"/>
              <a:t>ynamics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695770"/>
            <a:ext cx="4944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</a:rPr>
              <a:t>http://</a:t>
            </a:r>
            <a:r>
              <a:rPr lang="en-US" sz="2000" b="1" dirty="0" smtClean="0">
                <a:ln/>
                <a:solidFill>
                  <a:schemeClr val="accent3"/>
                </a:solidFill>
              </a:rPr>
              <a:t>www.ks.uiuc.edu/Research/namd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26" name="Picture 2" descr="http://www.ks.uiuc.edu/images/ofmonth/2013-02a/cover3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17" y="817533"/>
            <a:ext cx="3766683" cy="375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228600" y="1143000"/>
            <a:ext cx="4588757" cy="524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Free to use and easy to install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Accepts various popular force fields 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dirty="0" smtClean="0"/>
              <a:t>AMBER, CHARMM, X-PLOR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Highly efficient when running in parallel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Multiple environments available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different thermodynamic ensembles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external fields defined by user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Complex dynamic schemes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restraints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replicas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free energy calculations</a:t>
            </a: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s.uiuc.edu/Research/vmd/vmd-1.9/images/msmsstmvpot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434975"/>
            <a:ext cx="5584825" cy="5584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324319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Minimal requirements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Ab initio MD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Derivation of a classical 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0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1" b="16039"/>
          <a:stretch/>
        </p:blipFill>
        <p:spPr>
          <a:xfrm>
            <a:off x="1295400" y="1055132"/>
            <a:ext cx="4137259" cy="5456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dirty="0" smtClean="0"/>
              <a:t>Walkthrough: Input configuration script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779" y="6858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Users Guide: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www.ks.uiuc.edu/Research/namd/2.9/ug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717232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50" y="2743200"/>
            <a:ext cx="7623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You can define as many variables as you want </a:t>
            </a:r>
            <a:r>
              <a:rPr lang="en-US" dirty="0" smtClean="0"/>
              <a:t>with the </a:t>
            </a:r>
            <a:r>
              <a:rPr lang="en-US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set</a:t>
            </a:r>
            <a:r>
              <a:rPr lang="en-US" dirty="0" smtClean="0"/>
              <a:t> command.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Prepend “$” when calling them.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$temperature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$pressure</a:t>
            </a:r>
            <a:endParaRPr lang="en-US" dirty="0" smtClean="0">
              <a:latin typeface="Miriam Fixed" panose="020B0509050101010101" pitchFamily="49" charset="-79"/>
              <a:ea typeface="Arial Unicode MS" panose="020B0604020202020204" pitchFamily="34" charset="-128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60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 conformation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701992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62" y="3581400"/>
            <a:ext cx="6329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topology file (</a:t>
            </a:r>
            <a:r>
              <a:rPr lang="en-US" i="1" dirty="0" smtClean="0"/>
              <a:t>.</a:t>
            </a:r>
            <a:r>
              <a:rPr lang="en-US" i="1" dirty="0" err="1" smtClean="0"/>
              <a:t>prmtop</a:t>
            </a:r>
            <a:r>
              <a:rPr lang="en-US" dirty="0" smtClean="0"/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list of bonds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atom types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list of atoms Atom and molecules (</a:t>
            </a:r>
            <a:r>
              <a:rPr lang="en-US" i="1" dirty="0" smtClean="0"/>
              <a:t>.</a:t>
            </a:r>
            <a:r>
              <a:rPr lang="en-US" i="1" dirty="0" err="1" smtClean="0"/>
              <a:t>pdb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coordinates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coor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velocities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vel</a:t>
            </a:r>
            <a:r>
              <a:rPr lang="en-US" dirty="0" smtClean="0">
                <a:sym typeface="Wingdings" panose="05000000000000000000" pitchFamily="2" charset="2"/>
              </a:rPr>
              <a:t>, not-required in the NVT, NPT ensembles)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1728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" y="914400"/>
            <a:ext cx="8972550" cy="11811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0800"/>
            <a:ext cx="863629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Arial Black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Pair lists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11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12503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02910" y="2715652"/>
            <a:ext cx="863629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Arial Black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Pressure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17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7791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77800"/>
            <a:ext cx="9245890" cy="880369"/>
          </a:xfrm>
        </p:spPr>
        <p:txBody>
          <a:bodyPr/>
          <a:lstStyle/>
          <a:p>
            <a:r>
              <a:rPr lang="en-US" dirty="0" smtClean="0"/>
              <a:t>Minimal Requirements to Run a Simulation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 (Force-Field)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Boundary conditions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solver of Newton’s equations for the system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Specify which quantities to compute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Evaluation of the potential terms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the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ks.uiuc.edu/Research/vmd/vmd-1.9/images/c60_orb104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0" y="4267200"/>
            <a:ext cx="205079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The classical Force-Field (FF)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/>
                  <a:t>H</a:t>
                </a:r>
                <a:r>
                  <a:rPr lang="en-US" dirty="0" smtClean="0"/>
                  <a:t>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 in multi-body terms: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</a:t>
                </a: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Finding </a:t>
                </a:r>
                <a:r>
                  <a:rPr lang="en-US" i="1" dirty="0" smtClean="0"/>
                  <a:t>analytical expressions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defines a classical force-field.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𝑈𝑑𝑡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blipFill rotWithShape="1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8745" y="28194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033" y="3962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2461545" y="4953000"/>
            <a:ext cx="914400" cy="990600"/>
          </a:xfrm>
          <a:prstGeom prst="circularArrow">
            <a:avLst>
              <a:gd name="adj1" fmla="val 14961"/>
              <a:gd name="adj2" fmla="val 1142319"/>
              <a:gd name="adj3" fmla="val 18617738"/>
              <a:gd name="adj4" fmla="val 10800000"/>
              <a:gd name="adj5" fmla="val 12500"/>
            </a:avLst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052" name="Picture 4" descr="http://www.godunov.com/bucky/buckyball-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19600"/>
            <a:ext cx="1933575" cy="193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323165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AMBER FF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general info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762000"/>
            <a:ext cx="647491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The AMBER MD group hosts three independent packages </a:t>
            </a:r>
            <a:endParaRPr lang="en-US" i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equation solver + system environment ($$$)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various force-fields </a:t>
            </a:r>
            <a:r>
              <a:rPr lang="en-US" dirty="0">
                <a:sym typeface="Wingdings" panose="05000000000000000000" pitchFamily="2" charset="2"/>
              </a:rPr>
              <a:t>(free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analysis tools (free)</a:t>
            </a:r>
          </a:p>
          <a:p>
            <a:pPr marL="2857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Yearly releases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of a piece of a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2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53000" y="76200"/>
            <a:ext cx="30893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ambermd.org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07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4" name="Picture 3" descr="typ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116" b="30900"/>
          <a:stretch/>
        </p:blipFill>
        <p:spPr bwMode="auto">
          <a:xfrm>
            <a:off x="5334000" y="1154772"/>
            <a:ext cx="3770745" cy="463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813140"/>
            <a:ext cx="76819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Nuclei </a:t>
            </a:r>
            <a:r>
              <a:rPr lang="en-US" dirty="0" smtClean="0">
                <a:sym typeface="Wingdings" panose="05000000000000000000" pitchFamily="2" charset="2"/>
              </a:rPr>
              <a:t> Atoms with properties dependent on their chemical environment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" y="2209800"/>
            <a:ext cx="52902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Orb. hybridization  number of covalent bonds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polarization  </a:t>
            </a:r>
            <a:r>
              <a:rPr lang="en-US" dirty="0">
                <a:sym typeface="Wingdings" panose="05000000000000000000" pitchFamily="2" charset="2"/>
              </a:rPr>
              <a:t>fractional </a:t>
            </a:r>
            <a:r>
              <a:rPr lang="en-US" dirty="0" smtClean="0">
                <a:sym typeface="Wingdings" panose="05000000000000000000" pitchFamily="2" charset="2"/>
              </a:rPr>
              <a:t>valence charges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charge fluctuations  Van der Waals </a:t>
            </a:r>
            <a:r>
              <a:rPr lang="en-US" dirty="0" err="1" smtClean="0">
                <a:sym typeface="Wingdings" panose="05000000000000000000" pitchFamily="2" charset="2"/>
              </a:rPr>
              <a:t>parms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04" y="1524000"/>
            <a:ext cx="42001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1 element, many </a:t>
            </a:r>
            <a:r>
              <a:rPr lang="en-US" sz="2400" i="1" dirty="0" smtClean="0">
                <a:latin typeface="+mj-lt"/>
              </a:rPr>
              <a:t>types </a:t>
            </a:r>
            <a:r>
              <a:rPr lang="en-US" sz="2400" dirty="0" smtClean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292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9" name="Picture 8" descr="char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4007643" cy="420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le:L-Isoleucin - L-Isoleuci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9600"/>
            <a:ext cx="22098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21140"/>
            <a:ext cx="3429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Example: Isoleucine amino acid</a:t>
            </a:r>
          </a:p>
        </p:txBody>
      </p:sp>
      <p:pic>
        <p:nvPicPr>
          <p:cNvPr id="1028" name="Picture 4" descr="Chemical structure of Isoleuc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228600"/>
            <a:ext cx="2140527" cy="21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0885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5128</TotalTime>
  <Words>1646</Words>
  <Application>Microsoft Office PowerPoint</Application>
  <PresentationFormat>On-screen Show (4:3)</PresentationFormat>
  <Paragraphs>198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Powerpoint-Template_HFIR-SNS</vt:lpstr>
      <vt:lpstr>Introduction to Molecular Dynamics </vt:lpstr>
      <vt:lpstr>Outline</vt:lpstr>
      <vt:lpstr>Minimal Requirements to Run a Simulation</vt:lpstr>
      <vt:lpstr>MD in the Born-Oppenheimer approx.</vt:lpstr>
      <vt:lpstr>The classical Force-Field (FF)</vt:lpstr>
      <vt:lpstr>Introduction to AMBER FF </vt:lpstr>
      <vt:lpstr>A bit of general info</vt:lpstr>
      <vt:lpstr>Atom types</vt:lpstr>
      <vt:lpstr>Atom types</vt:lpstr>
      <vt:lpstr>Expansion in multi-body terms</vt:lpstr>
      <vt:lpstr>2-body: “covalent” bond</vt:lpstr>
      <vt:lpstr>2-body: Electrostatics</vt:lpstr>
      <vt:lpstr>2-body: Van der Waals</vt:lpstr>
      <vt:lpstr>3-body: “angle bending”</vt:lpstr>
      <vt:lpstr>4-body: dihedral torsion</vt:lpstr>
      <vt:lpstr>4-body: improper torsions</vt:lpstr>
      <vt:lpstr>Exclusions</vt:lpstr>
      <vt:lpstr>Introduction to NAMD</vt:lpstr>
      <vt:lpstr>Not (just) Another Molecular Dynamics</vt:lpstr>
      <vt:lpstr>Walkthrough: Input configuration script</vt:lpstr>
      <vt:lpstr>Global variables</vt:lpstr>
      <vt:lpstr>Initial system conformation</vt:lpstr>
      <vt:lpstr>Integrator parameters</vt:lpstr>
      <vt:lpstr>Temperature control</vt:lpstr>
      <vt:lpstr>Output options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142</cp:revision>
  <dcterms:created xsi:type="dcterms:W3CDTF">2014-04-28T13:33:12Z</dcterms:created>
  <dcterms:modified xsi:type="dcterms:W3CDTF">2015-10-19T13:57:30Z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